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9883775" cy="142954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220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 smtClean="0"/>
              <a:t>Department:               Version:                  Date: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9113" y="0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406761-D124-458B-818D-753299B6AA60}" type="datetimeFigureOut">
              <a:rPr lang="en-GB" smtClean="0"/>
              <a:t>13/10/2023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3577888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 smtClean="0"/>
              <a:t>Form F392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9113" y="13577888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E721F8-CC2F-41DF-B3FB-CA2E8FD27E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6742224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 smtClean="0"/>
              <a:t>Department:               Version:                  Date: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9113" y="0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AA6C4-BF01-4831-AC13-8871697185EF}" type="datetimeFigureOut">
              <a:rPr lang="en-GB" smtClean="0"/>
              <a:t>13/10/2023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68425" y="1071563"/>
            <a:ext cx="7146925" cy="5360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9013" y="6789738"/>
            <a:ext cx="7905750" cy="64341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577888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 smtClean="0"/>
              <a:t>Form F392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9113" y="13577888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CA390-3BE1-4B33-A330-D0AC83083BF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3590683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Form F392</a:t>
            </a:r>
            <a:endParaRPr lang="en-GB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GB" dirty="0" smtClean="0"/>
              <a:t>Department:               Version:                  Date: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3674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04C7C1-196C-412E-B1C9-EF96DAC2538F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B61323A-56FD-4D76-8B59-67900CB062A6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9DE7F5-B6EA-455B-B28F-A7CEBAF41C6D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8B930-40A0-41F1-B08B-774A3C0EA63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DCD1077B-1C24-4E67-A288-36CA62886A7E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19604C-47D8-4A07-9CAB-40B168C02A2B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122252-57BE-4A1C-AEBA-D4F4477A3197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E1ED4516-9012-4409-9C85-C0B691BE6F20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4C411E-4D6C-43E5-AE17-E15D1DC46416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270146D-1D8D-4058-BE90-E91EC67FB49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B3CA4ADE-7199-4350-84E2-CA25D3D6BB5E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6CBCA8-D36C-470E-B3C4-54FB27C4013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3F51F2-9ED2-4434-A2A1-5A80033EDEA9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E1C6056-8358-4A6B-84BA-6AB113F08F5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B92C62-A80D-461B-A175-24BFA24E79AD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FF0EC279-F87E-4721-8D6E-2D1E478FBF3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630D2C-4C14-4FFF-BA86-081550388BF4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71D4D98-0C12-49D9-827B-DBF8ADDCE80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ED2161F-5DF6-446E-AE7F-D3F11364FCF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AF31C9-4070-4EEB-9959-576502A93DE3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B9369018-9383-48C0-9AA1-313A2B6A2D12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82C022D4-BE1D-4F9D-A272-AE8F58AD532C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D61EA58-E7EF-496F-AD35-9B1D4D88BEC4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6B4902D-CAB6-4ADC-A44E-9552D9FE447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pic>
        <p:nvPicPr>
          <p:cNvPr id="20" name="Picture 19" descr="James Walke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64388" y="6453188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AutoShape 29"/>
          <p:cNvSpPr>
            <a:spLocks noChangeAspect="1" noChangeArrowheads="1" noTextEdit="1"/>
          </p:cNvSpPr>
          <p:nvPr/>
        </p:nvSpPr>
        <p:spPr bwMode="auto">
          <a:xfrm>
            <a:off x="0" y="476672"/>
            <a:ext cx="9144000" cy="651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>
              <a:latin typeface="Calibri" pitchFamily="34" charset="0"/>
            </a:endParaRPr>
          </a:p>
        </p:txBody>
      </p:sp>
      <p:cxnSp>
        <p:nvCxnSpPr>
          <p:cNvPr id="2050" name="AutoShape 7"/>
          <p:cNvCxnSpPr>
            <a:cxnSpLocks noChangeShapeType="1"/>
          </p:cNvCxnSpPr>
          <p:nvPr/>
        </p:nvCxnSpPr>
        <p:spPr bwMode="auto">
          <a:xfrm flipV="1">
            <a:off x="2332038" y="4019550"/>
            <a:ext cx="1131887" cy="512763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1" name="AutoShape 4"/>
          <p:cNvCxnSpPr>
            <a:cxnSpLocks noChangeShapeType="1"/>
          </p:cNvCxnSpPr>
          <p:nvPr/>
        </p:nvCxnSpPr>
        <p:spPr bwMode="auto">
          <a:xfrm rot="5400000">
            <a:off x="5780238" y="1544668"/>
            <a:ext cx="501659" cy="1280321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2" name="AutoShape 5"/>
          <p:cNvCxnSpPr>
            <a:cxnSpLocks noChangeShapeType="1"/>
          </p:cNvCxnSpPr>
          <p:nvPr/>
        </p:nvCxnSpPr>
        <p:spPr bwMode="auto">
          <a:xfrm>
            <a:off x="2332038" y="2017713"/>
            <a:ext cx="1131887" cy="627062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3" name="Text Box 12"/>
          <p:cNvSpPr txBox="1">
            <a:spLocks noChangeArrowheads="1"/>
          </p:cNvSpPr>
          <p:nvPr/>
        </p:nvSpPr>
        <p:spPr bwMode="auto">
          <a:xfrm>
            <a:off x="1357290" y="4532313"/>
            <a:ext cx="1889148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(KPI’s/ Objectives)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54" name="AutoShape 6"/>
          <p:cNvCxnSpPr>
            <a:cxnSpLocks noChangeShapeType="1"/>
          </p:cNvCxnSpPr>
          <p:nvPr/>
        </p:nvCxnSpPr>
        <p:spPr bwMode="auto">
          <a:xfrm flipH="1" flipV="1">
            <a:off x="5873750" y="3709373"/>
            <a:ext cx="1398588" cy="350362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5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 dirty="0">
              <a:latin typeface="Calibri" pitchFamily="34" charset="0"/>
            </a:endParaRPr>
          </a:p>
        </p:txBody>
      </p:sp>
      <p:sp>
        <p:nvSpPr>
          <p:cNvPr id="2057" name="Oval 28"/>
          <p:cNvSpPr>
            <a:spLocks noChangeArrowheads="1"/>
          </p:cNvSpPr>
          <p:nvPr/>
        </p:nvSpPr>
        <p:spPr bwMode="auto">
          <a:xfrm>
            <a:off x="3006841" y="2361848"/>
            <a:ext cx="3040062" cy="19431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altLang="zh-TW" dirty="0" smtClean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en-US" altLang="zh-TW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Materials </a:t>
            </a:r>
            <a:r>
              <a:rPr lang="en-US" altLang="zh-TW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Engineering</a:t>
            </a:r>
          </a:p>
        </p:txBody>
      </p:sp>
      <p:sp>
        <p:nvSpPr>
          <p:cNvPr id="2058" name="Rectangle 27"/>
          <p:cNvSpPr>
            <a:spLocks noChangeArrowheads="1"/>
          </p:cNvSpPr>
          <p:nvPr/>
        </p:nvSpPr>
        <p:spPr bwMode="auto">
          <a:xfrm>
            <a:off x="928662" y="785794"/>
            <a:ext cx="2214578" cy="121444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itchFamily="34" charset="0"/>
              <a:buChar char="•"/>
              <a:tabLst>
                <a:tab pos="228600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Stage 1 lab equipment</a:t>
            </a:r>
          </a:p>
          <a:p>
            <a:pPr marL="171450" indent="-171450">
              <a:buFont typeface="Arial" pitchFamily="34" charset="0"/>
              <a:buChar char="•"/>
              <a:tabLst>
                <a:tab pos="228600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Stage 2 lab equipment</a:t>
            </a:r>
          </a:p>
          <a:p>
            <a:pPr marL="171450" indent="-171450">
              <a:buFont typeface="Arial" pitchFamily="34" charset="0"/>
              <a:buChar char="•"/>
              <a:tabLst>
                <a:tab pos="228600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Analytical test equipment</a:t>
            </a:r>
            <a:r>
              <a:rPr lang="en-US" altLang="zh-TW" sz="900">
                <a:latin typeface="Calibri" pitchFamily="34" charset="0"/>
                <a:cs typeface="Times New Roman" pitchFamily="18" charset="0"/>
              </a:rPr>
              <a:t> </a:t>
            </a:r>
          </a:p>
          <a:p>
            <a:pPr marL="171450" indent="-171450">
              <a:buFont typeface="Arial" pitchFamily="34" charset="0"/>
              <a:buChar char="•"/>
              <a:tabLst>
                <a:tab pos="228600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RGD testing rigs</a:t>
            </a:r>
          </a:p>
          <a:p>
            <a:pPr marL="171450" indent="-171450">
              <a:buFont typeface="Arial" pitchFamily="34" charset="0"/>
              <a:buChar char="•"/>
              <a:tabLst>
                <a:tab pos="228600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Workshop equipment</a:t>
            </a:r>
          </a:p>
          <a:p>
            <a:pPr marL="171450" indent="-171450">
              <a:buFont typeface="Arial" pitchFamily="34" charset="0"/>
              <a:buChar char="•"/>
              <a:tabLst>
                <a:tab pos="228600" algn="l"/>
              </a:tabLst>
            </a:pPr>
            <a:r>
              <a:rPr lang="en-US" altLang="zh-TW" sz="900">
                <a:latin typeface="Calibri" pitchFamily="34" charset="0"/>
                <a:cs typeface="Times New Roman" pitchFamily="18" charset="0"/>
              </a:rPr>
              <a:t>Development Reviews</a:t>
            </a:r>
            <a:endParaRPr lang="en-US" altLang="zh-TW" sz="9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59" name="Text Box 26"/>
          <p:cNvSpPr txBox="1">
            <a:spLocks noChangeArrowheads="1"/>
          </p:cNvSpPr>
          <p:nvPr/>
        </p:nvSpPr>
        <p:spPr bwMode="auto">
          <a:xfrm>
            <a:off x="928662" y="285728"/>
            <a:ext cx="2214578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(Materials/Equipment)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0" name="Rectangle 21"/>
          <p:cNvSpPr>
            <a:spLocks noChangeArrowheads="1"/>
          </p:cNvSpPr>
          <p:nvPr/>
        </p:nvSpPr>
        <p:spPr bwMode="auto">
          <a:xfrm>
            <a:off x="6010915" y="4402941"/>
            <a:ext cx="2952750" cy="200221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FMP 45 – New Materials Development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QPD 168 – Review and Approval of Specifications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OPI 137 Safety Data Sheets (SDS)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Laboratory FMP/QPD/OPI’s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Laboratory Report (LR) System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Technical Data sheets / Customer specifications National/International/Customer specifications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JW 200/600 Series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QPD 06 Technically Authorised Personnel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COLMIS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Risk Assessments (shared  with laboratory)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Near Misses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Cure time predictor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ROAR</a:t>
            </a:r>
            <a:endParaRPr lang="en-US" altLang="zh-TW" sz="900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1" name="Rectangle 20"/>
          <p:cNvSpPr>
            <a:spLocks noChangeArrowheads="1"/>
          </p:cNvSpPr>
          <p:nvPr/>
        </p:nvSpPr>
        <p:spPr bwMode="auto">
          <a:xfrm>
            <a:off x="3739694" y="2500795"/>
            <a:ext cx="1512888" cy="360363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Process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3" name="AutoShape 18"/>
          <p:cNvSpPr>
            <a:spLocks noChangeArrowheads="1"/>
          </p:cNvSpPr>
          <p:nvPr/>
        </p:nvSpPr>
        <p:spPr bwMode="auto">
          <a:xfrm>
            <a:off x="2217738" y="3160713"/>
            <a:ext cx="800100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064" name="Rectangle 17"/>
          <p:cNvSpPr>
            <a:spLocks noChangeArrowheads="1"/>
          </p:cNvSpPr>
          <p:nvPr/>
        </p:nvSpPr>
        <p:spPr bwMode="auto">
          <a:xfrm>
            <a:off x="3689328" y="4952990"/>
            <a:ext cx="1828800" cy="186595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>
                <a:latin typeface="Calibri" pitchFamily="34" charset="0"/>
                <a:cs typeface="Times New Roman" pitchFamily="18" charset="0"/>
              </a:rPr>
              <a:t>Human resources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>
                <a:latin typeface="Calibri" pitchFamily="34" charset="0"/>
                <a:cs typeface="Times New Roman" pitchFamily="18" charset="0"/>
              </a:rPr>
              <a:t>Training Department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>
                <a:latin typeface="Calibri" pitchFamily="34" charset="0"/>
                <a:cs typeface="Times New Roman" pitchFamily="18" charset="0"/>
              </a:rPr>
              <a:t>Laboratory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>
                <a:latin typeface="Calibri" pitchFamily="34" charset="0"/>
                <a:cs typeface="Times New Roman" pitchFamily="18" charset="0"/>
              </a:rPr>
              <a:t>Quality Department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>
                <a:latin typeface="Calibri" pitchFamily="34" charset="0"/>
                <a:cs typeface="Times New Roman" pitchFamily="18" charset="0"/>
              </a:rPr>
              <a:t>Process Engineering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>
                <a:latin typeface="Calibri" pitchFamily="34" charset="0"/>
                <a:cs typeface="Times New Roman" pitchFamily="18" charset="0"/>
              </a:rPr>
              <a:t>Maintenance Engineers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>
                <a:latin typeface="Calibri" pitchFamily="34" charset="0"/>
                <a:cs typeface="Times New Roman" pitchFamily="18" charset="0"/>
              </a:rPr>
              <a:t>IT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>
                <a:latin typeface="Calibri" pitchFamily="34" charset="0"/>
                <a:cs typeface="Times New Roman" pitchFamily="18" charset="0"/>
              </a:rPr>
              <a:t>Customer Services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>
                <a:latin typeface="Calibri" pitchFamily="34" charset="0"/>
                <a:cs typeface="Times New Roman" pitchFamily="18" charset="0"/>
              </a:rPr>
              <a:t>Purchasing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>
                <a:latin typeface="Calibri" pitchFamily="34" charset="0"/>
                <a:cs typeface="Times New Roman" pitchFamily="18" charset="0"/>
              </a:rPr>
              <a:t>Production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>
                <a:latin typeface="Calibri" pitchFamily="34" charset="0"/>
                <a:cs typeface="Times New Roman" pitchFamily="18" charset="0"/>
              </a:rPr>
              <a:t>Marketing Department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>
                <a:latin typeface="Calibri" pitchFamily="34" charset="0"/>
                <a:cs typeface="Times New Roman" pitchFamily="18" charset="0"/>
              </a:rPr>
              <a:t>Product Management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>
                <a:latin typeface="Calibri" pitchFamily="34" charset="0"/>
                <a:cs typeface="Times New Roman" pitchFamily="18" charset="0"/>
              </a:rPr>
              <a:t>SHE Department</a:t>
            </a:r>
            <a:endParaRPr lang="en-US" altLang="zh-TW" sz="900" dirty="0">
              <a:cs typeface="Times New Roman" pitchFamily="18" charset="0"/>
            </a:endParaRPr>
          </a:p>
        </p:txBody>
      </p:sp>
      <p:sp>
        <p:nvSpPr>
          <p:cNvPr id="2065" name="AutoShape 16"/>
          <p:cNvSpPr>
            <a:spLocks noChangeArrowheads="1"/>
          </p:cNvSpPr>
          <p:nvPr/>
        </p:nvSpPr>
        <p:spPr bwMode="auto">
          <a:xfrm>
            <a:off x="6076262" y="3081696"/>
            <a:ext cx="872450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587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066" name="Text Box 15"/>
          <p:cNvSpPr txBox="1">
            <a:spLocks noChangeArrowheads="1"/>
          </p:cNvSpPr>
          <p:nvPr/>
        </p:nvSpPr>
        <p:spPr bwMode="auto">
          <a:xfrm>
            <a:off x="357158" y="2143116"/>
            <a:ext cx="1857388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Input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7" name="Text Box 14"/>
          <p:cNvSpPr txBox="1">
            <a:spLocks noChangeArrowheads="1"/>
          </p:cNvSpPr>
          <p:nvPr/>
        </p:nvSpPr>
        <p:spPr bwMode="auto">
          <a:xfrm>
            <a:off x="7029178" y="2216721"/>
            <a:ext cx="1857388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Output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8" name="Text Box 13"/>
          <p:cNvSpPr txBox="1">
            <a:spLocks noChangeArrowheads="1"/>
          </p:cNvSpPr>
          <p:nvPr/>
        </p:nvSpPr>
        <p:spPr bwMode="auto">
          <a:xfrm>
            <a:off x="6023152" y="250017"/>
            <a:ext cx="2071702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Who?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(Training / Knowledge / Skills)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9" name="Text Box 11"/>
          <p:cNvSpPr txBox="1">
            <a:spLocks noChangeArrowheads="1"/>
          </p:cNvSpPr>
          <p:nvPr/>
        </p:nvSpPr>
        <p:spPr bwMode="auto">
          <a:xfrm>
            <a:off x="3689328" y="4580012"/>
            <a:ext cx="1828800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Support</a:t>
            </a:r>
            <a:r>
              <a:rPr lang="en-US" altLang="zh-TW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Processes</a:t>
            </a:r>
            <a:endParaRPr lang="en-US" altLang="zh-TW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070" name="Text Box 10"/>
          <p:cNvSpPr txBox="1">
            <a:spLocks noChangeArrowheads="1"/>
          </p:cNvSpPr>
          <p:nvPr/>
        </p:nvSpPr>
        <p:spPr bwMode="auto">
          <a:xfrm>
            <a:off x="6011863" y="3962703"/>
            <a:ext cx="2952750" cy="4000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How?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(Procedures, Instructions / Methods)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1" name="Text Box 8"/>
          <p:cNvSpPr txBox="1">
            <a:spLocks noChangeArrowheads="1"/>
          </p:cNvSpPr>
          <p:nvPr/>
        </p:nvSpPr>
        <p:spPr bwMode="auto">
          <a:xfrm>
            <a:off x="3357554" y="71414"/>
            <a:ext cx="2304256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Key Processes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72" name="AutoShape 3"/>
          <p:cNvCxnSpPr>
            <a:cxnSpLocks noChangeShapeType="1"/>
            <a:stCxn id="2069" idx="0"/>
          </p:cNvCxnSpPr>
          <p:nvPr/>
        </p:nvCxnSpPr>
        <p:spPr bwMode="auto">
          <a:xfrm flipV="1">
            <a:off x="4603728" y="4303713"/>
            <a:ext cx="54790" cy="276299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2073" name="AutoShape 2"/>
          <p:cNvCxnSpPr>
            <a:cxnSpLocks noChangeShapeType="1"/>
          </p:cNvCxnSpPr>
          <p:nvPr/>
        </p:nvCxnSpPr>
        <p:spPr bwMode="auto">
          <a:xfrm>
            <a:off x="4572000" y="1628775"/>
            <a:ext cx="0" cy="704850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074" name="Rectangle 17"/>
          <p:cNvSpPr>
            <a:spLocks noChangeArrowheads="1"/>
          </p:cNvSpPr>
          <p:nvPr/>
        </p:nvSpPr>
        <p:spPr bwMode="auto">
          <a:xfrm>
            <a:off x="3347865" y="500042"/>
            <a:ext cx="2303636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Formulation development and refining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Other material development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Fundamental research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Testing materials 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Customer support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Laboratory  reports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RGD and other testing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Writing specifications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High level contract review and training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Training  Customers/JW Personnel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>
                <a:latin typeface="Calibri" pitchFamily="34" charset="0"/>
                <a:cs typeface="Times New Roman" pitchFamily="18" charset="0"/>
              </a:rPr>
              <a:t>Mixing/extrusion/pressing</a:t>
            </a:r>
            <a:endParaRPr lang="en-US" altLang="zh-TW" sz="9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5" name="Rectangle 21"/>
          <p:cNvSpPr>
            <a:spLocks noChangeArrowheads="1"/>
          </p:cNvSpPr>
          <p:nvPr/>
        </p:nvSpPr>
        <p:spPr bwMode="auto">
          <a:xfrm>
            <a:off x="6016525" y="693833"/>
            <a:ext cx="2071702" cy="121444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 Technical Organisation Structure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Universities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External Test houses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Suppliers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Industry bodies (e.g. ESA)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BSI Committees (PRI22/PRI54/MCE11)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Customers</a:t>
            </a:r>
          </a:p>
        </p:txBody>
      </p:sp>
      <p:sp>
        <p:nvSpPr>
          <p:cNvPr id="2076" name="Rectangle 27"/>
          <p:cNvSpPr>
            <a:spLocks noChangeArrowheads="1"/>
          </p:cNvSpPr>
          <p:nvPr/>
        </p:nvSpPr>
        <p:spPr bwMode="auto">
          <a:xfrm>
            <a:off x="357158" y="2428868"/>
            <a:ext cx="1828800" cy="200026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Compound development requests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>
                <a:latin typeface="Calibri" pitchFamily="34" charset="0"/>
                <a:cs typeface="Times New Roman" pitchFamily="18" charset="0"/>
              </a:rPr>
              <a:t>Customer needs / training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Production process issues / improvement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>
                <a:latin typeface="Calibri" pitchFamily="34" charset="0"/>
                <a:cs typeface="Times New Roman" pitchFamily="18" charset="0"/>
              </a:rPr>
              <a:t>Suppliers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>
                <a:latin typeface="Calibri" pitchFamily="34" charset="0"/>
                <a:cs typeface="Times New Roman" pitchFamily="18" charset="0"/>
              </a:rPr>
              <a:t>Technical Objectives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>
                <a:latin typeface="Calibri" pitchFamily="34" charset="0"/>
                <a:cs typeface="Times New Roman" pitchFamily="18" charset="0"/>
              </a:rPr>
              <a:t>Document review schedule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Regulatory requirements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>
                <a:latin typeface="Calibri" pitchFamily="34" charset="0"/>
                <a:cs typeface="Times New Roman" pitchFamily="18" charset="0"/>
              </a:rPr>
              <a:t>MyCases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>
                <a:latin typeface="Calibri" pitchFamily="34" charset="0"/>
                <a:cs typeface="Times New Roman" pitchFamily="18" charset="0"/>
              </a:rPr>
              <a:t>Personal development requirements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Product failure analysis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Technical Consultancy</a:t>
            </a:r>
            <a:endParaRPr lang="en-US" altLang="zh-TW" sz="900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7" name="Rectangle 27"/>
          <p:cNvSpPr>
            <a:spLocks noChangeArrowheads="1"/>
          </p:cNvSpPr>
          <p:nvPr/>
        </p:nvSpPr>
        <p:spPr bwMode="auto">
          <a:xfrm>
            <a:off x="1357290" y="5072062"/>
            <a:ext cx="1900260" cy="100014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>
                <a:latin typeface="Calibri" pitchFamily="34" charset="0"/>
                <a:cs typeface="Times New Roman" pitchFamily="18" charset="0"/>
              </a:rPr>
              <a:t> Development reviews completed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>
                <a:latin typeface="Calibri" pitchFamily="34" charset="0"/>
                <a:cs typeface="Times New Roman" pitchFamily="18" charset="0"/>
              </a:rPr>
              <a:t> Reportable accidents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>
                <a:latin typeface="Calibri" pitchFamily="34" charset="0"/>
                <a:cs typeface="Times New Roman" pitchFamily="18" charset="0"/>
              </a:rPr>
              <a:t> Near misses / safety improv’ts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>
                <a:latin typeface="Calibri" pitchFamily="34" charset="0"/>
                <a:cs typeface="Times New Roman" pitchFamily="18" charset="0"/>
              </a:rPr>
              <a:t> Customer satisfaction (enquiries)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>
                <a:latin typeface="Calibri" pitchFamily="34" charset="0"/>
                <a:cs typeface="Times New Roman" pitchFamily="18" charset="0"/>
              </a:rPr>
              <a:t> Sales from new materials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>
                <a:latin typeface="Calibri" pitchFamily="34" charset="0"/>
                <a:cs typeface="Times New Roman" pitchFamily="18" charset="0"/>
              </a:rPr>
              <a:t>MBU KPI’s</a:t>
            </a:r>
            <a:endParaRPr lang="en-US" altLang="zh-TW" sz="9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8" name="Rectangle 27"/>
          <p:cNvSpPr>
            <a:spLocks noChangeArrowheads="1"/>
          </p:cNvSpPr>
          <p:nvPr/>
        </p:nvSpPr>
        <p:spPr bwMode="auto">
          <a:xfrm>
            <a:off x="7029162" y="2482415"/>
            <a:ext cx="1857404" cy="119857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itchFamily="34" charset="0"/>
              <a:buChar char="•"/>
              <a:tabLst>
                <a:tab pos="228600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New materials</a:t>
            </a:r>
          </a:p>
          <a:p>
            <a:pPr marL="171450" indent="-171450">
              <a:buFont typeface="Arial" pitchFamily="34" charset="0"/>
              <a:buChar char="•"/>
              <a:tabLst>
                <a:tab pos="228600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Lab reports</a:t>
            </a:r>
          </a:p>
          <a:p>
            <a:pPr marL="171450" indent="-171450">
              <a:buFont typeface="Arial" pitchFamily="34" charset="0"/>
              <a:buChar char="•"/>
              <a:tabLst>
                <a:tab pos="228600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Technical advice</a:t>
            </a:r>
          </a:p>
          <a:p>
            <a:pPr marL="171450" indent="-171450">
              <a:buFont typeface="Arial" pitchFamily="34" charset="0"/>
              <a:buChar char="•"/>
              <a:tabLst>
                <a:tab pos="228600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Training</a:t>
            </a:r>
          </a:p>
          <a:p>
            <a:pPr marL="171450" indent="-171450">
              <a:buFont typeface="Arial" pitchFamily="34" charset="0"/>
              <a:buChar char="•"/>
              <a:tabLst>
                <a:tab pos="228600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Technical Data Sheets</a:t>
            </a:r>
          </a:p>
          <a:p>
            <a:pPr marL="171450" indent="-171450">
              <a:buFont typeface="Arial" pitchFamily="34" charset="0"/>
              <a:buChar char="•"/>
              <a:tabLst>
                <a:tab pos="228600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Safety Data Sheets</a:t>
            </a:r>
          </a:p>
          <a:p>
            <a:pPr marL="171450" indent="-171450">
              <a:buFont typeface="Arial" pitchFamily="34" charset="0"/>
              <a:buChar char="•"/>
              <a:tabLst>
                <a:tab pos="228600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Conference papers</a:t>
            </a:r>
          </a:p>
          <a:p>
            <a:pPr marL="171450" indent="-171450">
              <a:buFont typeface="Arial" pitchFamily="34" charset="0"/>
              <a:buChar char="•"/>
              <a:tabLst>
                <a:tab pos="228600" algn="l"/>
              </a:tabLst>
            </a:pPr>
            <a:r>
              <a:rPr lang="en-US" altLang="zh-TW" sz="9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Production support</a:t>
            </a:r>
            <a:endParaRPr lang="en-US" altLang="zh-TW" sz="900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32" name="Picture 31" descr="James Walk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6453188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279395" y="6460830"/>
            <a:ext cx="3581400" cy="365760"/>
          </a:xfrm>
        </p:spPr>
        <p:txBody>
          <a:bodyPr/>
          <a:lstStyle/>
          <a:p>
            <a:pPr>
              <a:defRPr/>
            </a:pPr>
            <a:r>
              <a:rPr lang="en-GB" sz="1000" dirty="0" smtClean="0">
                <a:solidFill>
                  <a:schemeClr val="tx1"/>
                </a:solidFill>
              </a:rPr>
              <a:t>Form F392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3" name="Footer Placeholder 1"/>
          <p:cNvSpPr txBox="1">
            <a:spLocks/>
          </p:cNvSpPr>
          <p:nvPr/>
        </p:nvSpPr>
        <p:spPr>
          <a:xfrm>
            <a:off x="64359" y="6453188"/>
            <a:ext cx="3715553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Department: Materials Engineering, Version: 6, Date: 03/07/2023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34" name="Title 8"/>
          <p:cNvSpPr>
            <a:spLocks noGrp="1"/>
          </p:cNvSpPr>
          <p:nvPr/>
        </p:nvSpPr>
        <p:spPr>
          <a:xfrm rot="18942092">
            <a:off x="-117024" y="2913655"/>
            <a:ext cx="9378049" cy="1030689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2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dirty="0" smtClean="0">
                <a:solidFill>
                  <a:schemeClr val="bg1">
                    <a:lumMod val="65000"/>
                    <a:alpha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Uncontrolled when printed</a:t>
            </a:r>
            <a:endParaRPr lang="en-GB" sz="4800" dirty="0">
              <a:solidFill>
                <a:schemeClr val="bg1">
                  <a:lumMod val="65000"/>
                  <a:alpha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297</Words>
  <Application>Microsoft Office PowerPoint</Application>
  <PresentationFormat>On-screen Show (4:3)</PresentationFormat>
  <Paragraphs>95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Georgia</vt:lpstr>
      <vt:lpstr>新細明體</vt:lpstr>
      <vt:lpstr>Times New Roman</vt:lpstr>
      <vt:lpstr>Wingdings</vt:lpstr>
      <vt:lpstr>Wingdings 2</vt:lpstr>
      <vt:lpstr>Civic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Graeme MacKenzie</dc:creator>
  <cp:lastModifiedBy>Ruth Turner</cp:lastModifiedBy>
  <cp:revision>130</cp:revision>
  <dcterms:created xsi:type="dcterms:W3CDTF">2009-06-25T14:40:02Z</dcterms:created>
  <dcterms:modified xsi:type="dcterms:W3CDTF">2023-10-13T11:14:05Z</dcterms:modified>
</cp:coreProperties>
</file>